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Helvetica Neue Light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8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8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Light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Light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Light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Light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28deb0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28deb0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643cb50230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643cb50230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4d3bffd0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4d3bffd0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the number of shortest paths between vertices that contain the edge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Higher edge betweenness meaning higher likelihood of situating on the shortest path between nodes, meaning that higher likelihood of situating BETWEEN two clusters/subgroup.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e(b,h) = {b,h}, {a, b, h}, {d, a, b, h}, {c,a,b,h}, {e,a,b,h}, {f,b,h}/{f,g,h}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4d3bffd0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4d3bffd0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Measure the </a:t>
            </a:r>
            <a:r>
              <a:rPr lang="en"/>
              <a:t>success of community detection.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4e0f8b1e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4e0f8b1e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4d3bffd0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4d3bffd0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4e0f8b1e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4e0f8b1e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643cb50230_0_1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643cb50230_0_1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you’re going to calculate your gamma value - denoted as “alpha” in the R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we test whether this data is really representative of a power law distribution, and to test that we use the Kolmogorov-Smirnov test in which the null hypothesis is that the in-degree distribution is the same as the power law distribution, and the alternative is that they are not the same.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you look at the p-value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4e0f8b1e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4e0f8b1e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4e0f8b1e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4e0f8b1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43cb50230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643cb50230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you’re going to compare the empirical value for our network to the simulated distribution and what we want to know is - is our network’s clustering coefficient bigger or smaller than the clustering coefficient of the random networks. To test this, you use a one-tailed t-test.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 the question is - does this satisfy the properties of a small world network? The answer in this case is no, because we would expect our network’s clustering coefficient to be greater than the randomly generated ones.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d3bffd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d3bffd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4d3bffd0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4d3bffd0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643cb50230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643cb50230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643cb5023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643cb50230_0_3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43cb5023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643cb5023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8b2fd6d0d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8b2fd6d0d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Burt’s constraint - lower is better; still show it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abdbb87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abdbb87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Burt’s constraint - lower is better; still show it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4d3bffd0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4d3bffd0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4d3bffd0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4d3bffd0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k-core is obtained by recursively removing all nodes of degree smaller than k, until the degree of all remaining vertices is larger than or equal to 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r>
              <a:rPr lang="en"/>
              <a:t> and anomaly detection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 that by definition cores are “concentric”, meaning that nodes belonging to the 3-core belong to the 2-core and 1-core, as well. Larger values of “coreness”, though, clearly correspond to nodes with a more central position in the network structure.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A2018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ctrTitle"/>
          </p:nvPr>
        </p:nvSpPr>
        <p:spPr>
          <a:xfrm>
            <a:off x="0" y="841781"/>
            <a:ext cx="9144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i="0" u="none" cap="none" strike="noStrike">
                <a:solidFill>
                  <a:srgbClr val="4E2A84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2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1400"/>
              <a:buFont typeface="Helvetica Neue Light"/>
              <a:buNone/>
              <a:defRPr i="0" sz="1800" u="none" cap="none" strike="noStrike">
                <a:solidFill>
                  <a:srgbClr val="4E2A84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9988" y="4706041"/>
            <a:ext cx="1130710" cy="35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6072" y="4629642"/>
            <a:ext cx="1259476" cy="41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" name="Google Shape;8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NIC PPT Template">
  <p:cSld name="TITLE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idx="1" type="subTitle"/>
          </p:nvPr>
        </p:nvSpPr>
        <p:spPr>
          <a:xfrm>
            <a:off x="462500" y="2701525"/>
            <a:ext cx="82191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None/>
              <a:defRPr sz="24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5"/>
          <p:cNvSpPr txBox="1"/>
          <p:nvPr>
            <p:ph type="title"/>
          </p:nvPr>
        </p:nvSpPr>
        <p:spPr>
          <a:xfrm>
            <a:off x="462500" y="1501250"/>
            <a:ext cx="82191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4200"/>
              <a:buFont typeface="Helvetica Neue"/>
              <a:buNone/>
              <a:defRPr b="1" sz="42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OBJEC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462500" y="462500"/>
            <a:ext cx="82191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Helvetica Neue"/>
              <a:buNone/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" type="body"/>
          </p:nvPr>
        </p:nvSpPr>
        <p:spPr>
          <a:xfrm>
            <a:off x="462500" y="1372400"/>
            <a:ext cx="8090100" cy="26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Font typeface="Helvetica Neue"/>
              <a:buChar char="•"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i="0" u="none" cap="none" strike="noStrike">
                <a:solidFill>
                  <a:srgbClr val="4E2A84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i="0" sz="2800" u="none" cap="none" strike="noStrike">
                <a:solidFill>
                  <a:schemeClr val="dk1"/>
                </a:solidFill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i="0" sz="2400" u="none" cap="none" strike="noStrike">
                <a:solidFill>
                  <a:schemeClr val="dk1"/>
                </a:solidFill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i="0" sz="2000" u="none" cap="none" strike="noStrike">
                <a:solidFill>
                  <a:schemeClr val="dk1"/>
                </a:solidFill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i="0" sz="1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7103400" y="481198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6000"/>
              <a:buNone/>
              <a:defRPr i="0" sz="6000" u="none" cap="none" strike="noStrike">
                <a:solidFill>
                  <a:srgbClr val="4E2A84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sz="1800">
                <a:solidFill>
                  <a:srgbClr val="4E2A84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 i="0" u="none" cap="none" strike="noStrike">
                <a:solidFill>
                  <a:srgbClr val="4E2A84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None/>
              <a:defRPr>
                <a:solidFill>
                  <a:srgbClr val="4E2A84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  <p:sp>
        <p:nvSpPr>
          <p:cNvPr id="64" name="Google Shape;64;p10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7086600" y="48339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jp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i="0" sz="3600" u="none" cap="none" strike="noStrike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Clr>
                <a:srgbClr val="4E2A84"/>
              </a:buClr>
              <a:buSzPts val="3600"/>
              <a:buFont typeface="Helvetica Neue"/>
              <a:buNone/>
              <a:defRPr sz="3600">
                <a:solidFill>
                  <a:srgbClr val="4E2A8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 Light"/>
              <a:buChar char="•"/>
              <a:defRPr i="0" sz="2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 Light"/>
              <a:buChar char="•"/>
              <a:defRPr i="0" sz="24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Char char="•"/>
              <a:defRPr i="0" sz="20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•"/>
              <a:defRPr i="0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"/>
          <p:cNvSpPr/>
          <p:nvPr/>
        </p:nvSpPr>
        <p:spPr>
          <a:xfrm>
            <a:off x="0" y="-1"/>
            <a:ext cx="9144000" cy="137100"/>
          </a:xfrm>
          <a:prstGeom prst="rect">
            <a:avLst/>
          </a:prstGeom>
          <a:gradFill>
            <a:gsLst>
              <a:gs pos="0">
                <a:srgbClr val="4E2A84"/>
              </a:gs>
              <a:gs pos="39000">
                <a:srgbClr val="6E519B"/>
              </a:gs>
              <a:gs pos="89000">
                <a:srgbClr val="E6E0EF"/>
              </a:gs>
              <a:gs pos="100000">
                <a:srgbClr val="E6E0E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0" y="5107781"/>
            <a:ext cx="9144000" cy="34200"/>
          </a:xfrm>
          <a:prstGeom prst="rect">
            <a:avLst/>
          </a:prstGeom>
          <a:gradFill>
            <a:gsLst>
              <a:gs pos="0">
                <a:srgbClr val="4E2A84"/>
              </a:gs>
              <a:gs pos="39000">
                <a:srgbClr val="6E519B"/>
              </a:gs>
              <a:gs pos="89000">
                <a:srgbClr val="E6E0EF"/>
              </a:gs>
              <a:gs pos="100000">
                <a:srgbClr val="E6E0EF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19988" y="4706041"/>
            <a:ext cx="1130710" cy="358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816072" y="4629642"/>
            <a:ext cx="1259476" cy="411439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Lab 2</a:t>
            </a:r>
            <a:endParaRPr b="1"/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Descriptive Network Analysis - Local and Global Properties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k-Core in R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kcore &lt;- giantGraph %&gt;% graph.coreness(.)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kcore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unique(kcore)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35054" l="386" r="69903" t="42182"/>
          <a:stretch/>
        </p:blipFill>
        <p:spPr>
          <a:xfrm>
            <a:off x="309025" y="1560175"/>
            <a:ext cx="5418524" cy="13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4">
            <a:alphaModFix/>
          </a:blip>
          <a:srcRect b="9378" l="1131" r="86276" t="87867"/>
          <a:stretch/>
        </p:blipFill>
        <p:spPr>
          <a:xfrm>
            <a:off x="465775" y="3667850"/>
            <a:ext cx="3190150" cy="3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200" y="1762800"/>
            <a:ext cx="3335001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7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</a:t>
            </a:r>
            <a:endParaRPr/>
          </a:p>
        </p:txBody>
      </p:sp>
      <p:sp>
        <p:nvSpPr>
          <p:cNvPr id="178" name="Google Shape;178;p27"/>
          <p:cNvSpPr txBox="1"/>
          <p:nvPr>
            <p:ph idx="1" type="body"/>
          </p:nvPr>
        </p:nvSpPr>
        <p:spPr>
          <a:xfrm>
            <a:off x="0" y="763900"/>
            <a:ext cx="9144000" cy="26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Identify communities/subgroups in a network</a:t>
            </a:r>
            <a:endParaRPr sz="2400"/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e.g., the Girvan-Newman algorithm (</a:t>
            </a:r>
            <a:r>
              <a:rPr lang="en" sz="2400" u="sng">
                <a:solidFill>
                  <a:srgbClr val="FF0000"/>
                </a:solidFill>
              </a:rPr>
              <a:t>edge betweenness</a:t>
            </a:r>
            <a:r>
              <a:rPr lang="en" sz="2400"/>
              <a:t> approach)</a:t>
            </a:r>
            <a:endParaRPr sz="24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Calculate the betweenness of all existing edges in the network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Remove the edge(s) with the highest betweenness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Recalculate the betweenness of all edges affected by the removal</a:t>
            </a:r>
            <a:endParaRPr sz="20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Repeat Steps 2 and 3</a:t>
            </a:r>
            <a:endParaRPr sz="2000"/>
          </a:p>
        </p:txBody>
      </p:sp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125" y="3435025"/>
            <a:ext cx="3737750" cy="16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 txBox="1"/>
          <p:nvPr/>
        </p:nvSpPr>
        <p:spPr>
          <a:xfrm>
            <a:off x="4367175" y="4255750"/>
            <a:ext cx="474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16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2931725" y="4577375"/>
            <a:ext cx="474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</a:t>
            </a:r>
            <a:endParaRPr>
              <a:solidFill>
                <a:srgbClr val="66666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4885550" y="3435025"/>
            <a:ext cx="1698000" cy="1623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3679475" y="4577375"/>
            <a:ext cx="474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5072750" y="4503250"/>
            <a:ext cx="474000" cy="24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5.5</a:t>
            </a:r>
            <a:endParaRPr>
              <a:solidFill>
                <a:srgbClr val="43434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624800" y="3421000"/>
            <a:ext cx="1698000" cy="1623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3985075" y="403255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a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5109238" y="403255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b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3316825" y="342100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c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2760475" y="410305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d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3367450" y="4644125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e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5596850" y="342100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f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5546750" y="4644125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6108400" y="4032550"/>
            <a:ext cx="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</a:t>
            </a:r>
            <a:endParaRPr/>
          </a:p>
        </p:txBody>
      </p: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A measure of the strength of division of a network into communities/subgroups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" sz="2000"/>
              <a:t>High modularity (close to 1) indicates more edges within the community than you expect by chance</a:t>
            </a:r>
            <a:endParaRPr sz="2000"/>
          </a:p>
        </p:txBody>
      </p:sp>
      <p:pic>
        <p:nvPicPr>
          <p:cNvPr id="200" name="Google Shape;200;p28"/>
          <p:cNvPicPr preferRelativeResize="0"/>
          <p:nvPr/>
        </p:nvPicPr>
        <p:blipFill rotWithShape="1">
          <a:blip r:embed="rId3">
            <a:alphaModFix/>
          </a:blip>
          <a:srcRect b="0" l="0" r="33625" t="0"/>
          <a:stretch/>
        </p:blipFill>
        <p:spPr>
          <a:xfrm>
            <a:off x="2255700" y="2337325"/>
            <a:ext cx="4632604" cy="27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/>
          <p:nvPr/>
        </p:nvSpPr>
        <p:spPr>
          <a:xfrm>
            <a:off x="2255700" y="2664700"/>
            <a:ext cx="1350900" cy="13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3322500" y="3766875"/>
            <a:ext cx="1350900" cy="1326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>
            <a:off x="5532300" y="3502900"/>
            <a:ext cx="1350900" cy="1326300"/>
          </a:xfrm>
          <a:prstGeom prst="ellipse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4998900" y="2969500"/>
            <a:ext cx="1350900" cy="13263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994325" y="3212025"/>
            <a:ext cx="13017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Conservatives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2614000" y="4439825"/>
            <a:ext cx="906600" cy="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Liberals</a:t>
            </a:r>
            <a:endParaRPr>
              <a:solidFill>
                <a:srgbClr val="0000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Community Detection &amp; Modularity in R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cluster &lt;- giantGraph %&gt;% cluster_edge_betweenness() # if you’re interested in different algorithms (see Yang et al 2016 SR)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modularity(cluster)</a:t>
            </a:r>
            <a:endParaRPr sz="18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13" name="Google Shape;213;p29"/>
          <p:cNvPicPr preferRelativeResize="0"/>
          <p:nvPr/>
        </p:nvPicPr>
        <p:blipFill rotWithShape="1">
          <a:blip r:embed="rId3">
            <a:alphaModFix/>
          </a:blip>
          <a:srcRect b="36780" l="408" r="68662" t="25297"/>
          <a:stretch/>
        </p:blipFill>
        <p:spPr>
          <a:xfrm>
            <a:off x="566000" y="1493913"/>
            <a:ext cx="5008924" cy="201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 rotWithShape="1">
          <a:blip r:embed="rId4">
            <a:alphaModFix/>
          </a:blip>
          <a:srcRect b="9378" l="1060" r="88886" t="88025"/>
          <a:stretch/>
        </p:blipFill>
        <p:spPr>
          <a:xfrm>
            <a:off x="566000" y="3928850"/>
            <a:ext cx="2153526" cy="31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Power-law Degree Distribution</a:t>
            </a:r>
            <a:endParaRPr/>
          </a:p>
        </p:txBody>
      </p:sp>
      <p:pic>
        <p:nvPicPr>
          <p:cNvPr id="220" name="Google Shape;2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6325" y="876143"/>
            <a:ext cx="2752975" cy="341327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30"/>
          <p:cNvCxnSpPr/>
          <p:nvPr/>
        </p:nvCxnSpPr>
        <p:spPr>
          <a:xfrm flipH="1" rot="-5400000">
            <a:off x="6600026" y="1354589"/>
            <a:ext cx="1159800" cy="6981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2" name="Google Shape;222;p30"/>
          <p:cNvCxnSpPr/>
          <p:nvPr/>
        </p:nvCxnSpPr>
        <p:spPr>
          <a:xfrm flipH="1" rot="-5400000">
            <a:off x="8052755" y="1569857"/>
            <a:ext cx="974400" cy="5646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3" name="Google Shape;223;p30"/>
          <p:cNvCxnSpPr/>
          <p:nvPr/>
        </p:nvCxnSpPr>
        <p:spPr>
          <a:xfrm flipH="1" rot="-5400000">
            <a:off x="7860825" y="2902723"/>
            <a:ext cx="1080900" cy="6981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24" name="Google Shape;224;p30"/>
          <p:cNvCxnSpPr/>
          <p:nvPr/>
        </p:nvCxnSpPr>
        <p:spPr>
          <a:xfrm>
            <a:off x="6830741" y="2711323"/>
            <a:ext cx="980400" cy="911700"/>
          </a:xfrm>
          <a:prstGeom prst="straightConnector1">
            <a:avLst/>
          </a:prstGeom>
          <a:noFill/>
          <a:ln cap="flat" cmpd="sng" w="25400">
            <a:solidFill>
              <a:srgbClr val="4F81BD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25" name="Google Shape;225;p30"/>
          <p:cNvSpPr txBox="1"/>
          <p:nvPr/>
        </p:nvSpPr>
        <p:spPr>
          <a:xfrm>
            <a:off x="6759775" y="876150"/>
            <a:ext cx="1051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routers</a:t>
            </a:r>
            <a:endParaRPr sz="1000"/>
          </a:p>
        </p:txBody>
      </p:sp>
      <p:sp>
        <p:nvSpPr>
          <p:cNvPr id="226" name="Google Shape;226;p30"/>
          <p:cNvSpPr txBox="1"/>
          <p:nvPr/>
        </p:nvSpPr>
        <p:spPr>
          <a:xfrm>
            <a:off x="7923228" y="875175"/>
            <a:ext cx="1009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Movie actors</a:t>
            </a:r>
            <a:endParaRPr sz="1000"/>
          </a:p>
        </p:txBody>
      </p:sp>
      <p:sp>
        <p:nvSpPr>
          <p:cNvPr id="227" name="Google Shape;227;p30"/>
          <p:cNvSpPr txBox="1"/>
          <p:nvPr/>
        </p:nvSpPr>
        <p:spPr>
          <a:xfrm>
            <a:off x="6759650" y="4111300"/>
            <a:ext cx="1051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Physicists</a:t>
            </a:r>
            <a:endParaRPr sz="1000"/>
          </a:p>
        </p:txBody>
      </p:sp>
      <p:sp>
        <p:nvSpPr>
          <p:cNvPr id="228" name="Google Shape;228;p30"/>
          <p:cNvSpPr txBox="1"/>
          <p:nvPr/>
        </p:nvSpPr>
        <p:spPr>
          <a:xfrm>
            <a:off x="7926176" y="4111300"/>
            <a:ext cx="1009500" cy="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Neuroscientists</a:t>
            </a:r>
            <a:endParaRPr sz="1000"/>
          </a:p>
        </p:txBody>
      </p:sp>
      <p:sp>
        <p:nvSpPr>
          <p:cNvPr id="229" name="Google Shape;229;p30"/>
          <p:cNvSpPr txBox="1"/>
          <p:nvPr/>
        </p:nvSpPr>
        <p:spPr>
          <a:xfrm>
            <a:off x="7137603" y="1246095"/>
            <a:ext cx="247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ᵞ</a:t>
            </a:r>
            <a:endParaRPr b="1" sz="3600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30"/>
          <p:cNvSpPr txBox="1"/>
          <p:nvPr/>
        </p:nvSpPr>
        <p:spPr>
          <a:xfrm>
            <a:off x="8456536" y="1246095"/>
            <a:ext cx="247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ᵞ</a:t>
            </a:r>
            <a:endParaRPr b="1" sz="3600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7223164" y="2711323"/>
            <a:ext cx="247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ᵞ</a:t>
            </a:r>
            <a:endParaRPr b="1" sz="3600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8332756" y="2808152"/>
            <a:ext cx="2475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4F81B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ᵞ</a:t>
            </a:r>
            <a:endParaRPr b="1" sz="3600">
              <a:solidFill>
                <a:srgbClr val="4F81B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30"/>
          <p:cNvSpPr txBox="1"/>
          <p:nvPr/>
        </p:nvSpPr>
        <p:spPr>
          <a:xfrm>
            <a:off x="3624311" y="2228692"/>
            <a:ext cx="1895400" cy="4923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Power-law Degree Distribution in R</a:t>
            </a:r>
            <a:endParaRPr/>
          </a:p>
        </p:txBody>
      </p:sp>
      <p:sp>
        <p:nvSpPr>
          <p:cNvPr id="239" name="Google Shape;239;p31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giantGraph %&gt;% 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degree.distribution(.,cumulative = TRUE,mode ='in') %&gt;% 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plot(1:(max(degree(giantGraph,mode='in'))+1),., ## since log doesn't take 0, add 1 to every degree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log='xy', type = 'l',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main = 'Log-Log Plot of In-degree',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ylab = 'CCDF',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xlab = 'In-degree')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925" y="1804125"/>
            <a:ext cx="5458300" cy="270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Power-law Test in R</a:t>
            </a:r>
            <a:endParaRPr/>
          </a:p>
        </p:txBody>
      </p:sp>
      <p:sp>
        <p:nvSpPr>
          <p:cNvPr id="246" name="Google Shape;246;p32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in_power &lt;- giantGraph %&gt;% 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degree.distribution(., mode='in') %&gt;%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power.law.fit(.)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in_power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925" y="1804125"/>
            <a:ext cx="5458300" cy="270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 rotWithShape="1">
          <a:blip r:embed="rId4">
            <a:alphaModFix/>
          </a:blip>
          <a:srcRect b="35522" l="357" r="94583" t="39524"/>
          <a:stretch/>
        </p:blipFill>
        <p:spPr>
          <a:xfrm>
            <a:off x="240550" y="1660525"/>
            <a:ext cx="1202750" cy="194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32"/>
          <p:cNvCxnSpPr/>
          <p:nvPr/>
        </p:nvCxnSpPr>
        <p:spPr>
          <a:xfrm>
            <a:off x="4181300" y="2186175"/>
            <a:ext cx="4584600" cy="1860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2"/>
          <p:cNvSpPr txBox="1"/>
          <p:nvPr/>
        </p:nvSpPr>
        <p:spPr>
          <a:xfrm>
            <a:off x="1367411" y="1875417"/>
            <a:ext cx="1895400" cy="4923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251" name="Google Shape;251;p32"/>
          <p:cNvSpPr/>
          <p:nvPr/>
        </p:nvSpPr>
        <p:spPr>
          <a:xfrm>
            <a:off x="233475" y="1981000"/>
            <a:ext cx="785400" cy="2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2"/>
          <p:cNvSpPr/>
          <p:nvPr/>
        </p:nvSpPr>
        <p:spPr>
          <a:xfrm>
            <a:off x="2968225" y="1938675"/>
            <a:ext cx="258000" cy="2475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" name="Google Shape;253;p32"/>
          <p:cNvCxnSpPr>
            <a:stCxn id="251" idx="0"/>
            <a:endCxn id="252" idx="0"/>
          </p:cNvCxnSpPr>
          <p:nvPr/>
        </p:nvCxnSpPr>
        <p:spPr>
          <a:xfrm rot="-5400000">
            <a:off x="1840575" y="724300"/>
            <a:ext cx="42300" cy="2471100"/>
          </a:xfrm>
          <a:prstGeom prst="curvedConnector3">
            <a:avLst>
              <a:gd fmla="val 663002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32"/>
          <p:cNvCxnSpPr>
            <a:stCxn id="252" idx="3"/>
          </p:cNvCxnSpPr>
          <p:nvPr/>
        </p:nvCxnSpPr>
        <p:spPr>
          <a:xfrm>
            <a:off x="3226225" y="2062425"/>
            <a:ext cx="1238100" cy="2652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55" name="Google Shape;255;p32"/>
          <p:cNvSpPr/>
          <p:nvPr/>
        </p:nvSpPr>
        <p:spPr>
          <a:xfrm>
            <a:off x="240550" y="3261550"/>
            <a:ext cx="834900" cy="304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1202750" y="3212025"/>
            <a:ext cx="24126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Is my in-degree distribution a power law?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if KS.p &gt; 0.05, yes. If KS.p &lt; 0.05, no. 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Small-world Networks</a:t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19467"/>
            <a:ext cx="9144000" cy="29045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6634125" y="1593500"/>
            <a:ext cx="1052400" cy="4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</a:t>
            </a:r>
            <a:r>
              <a:rPr lang="en"/>
              <a:t>Clustering</a:t>
            </a:r>
            <a:r>
              <a:rPr lang="en"/>
              <a:t> Coefficient</a:t>
            </a:r>
            <a:endParaRPr/>
          </a:p>
        </p:txBody>
      </p:sp>
      <p:sp>
        <p:nvSpPr>
          <p:cNvPr id="264" name="Google Shape;264;p33"/>
          <p:cNvSpPr txBox="1"/>
          <p:nvPr/>
        </p:nvSpPr>
        <p:spPr>
          <a:xfrm>
            <a:off x="5689900" y="2800050"/>
            <a:ext cx="1052400" cy="48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r>
              <a:rPr lang="en"/>
              <a:t> Shortest Path</a:t>
            </a:r>
            <a:endParaRPr/>
          </a:p>
        </p:txBody>
      </p:sp>
      <p:cxnSp>
        <p:nvCxnSpPr>
          <p:cNvPr id="265" name="Google Shape;265;p33"/>
          <p:cNvCxnSpPr/>
          <p:nvPr/>
        </p:nvCxnSpPr>
        <p:spPr>
          <a:xfrm>
            <a:off x="7683425" y="1308875"/>
            <a:ext cx="7200" cy="21933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3"/>
          <p:cNvSpPr/>
          <p:nvPr/>
        </p:nvSpPr>
        <p:spPr>
          <a:xfrm>
            <a:off x="1874875" y="1337175"/>
            <a:ext cx="1570500" cy="19032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33"/>
          <p:cNvCxnSpPr>
            <a:stCxn id="266" idx="0"/>
            <a:endCxn id="263" idx="3"/>
          </p:cNvCxnSpPr>
          <p:nvPr/>
        </p:nvCxnSpPr>
        <p:spPr>
          <a:xfrm flipH="1" rot="-5400000">
            <a:off x="4924975" y="-927675"/>
            <a:ext cx="496800" cy="5026500"/>
          </a:xfrm>
          <a:prstGeom prst="curvedConnector4">
            <a:avLst>
              <a:gd fmla="val -93992" name="adj1"/>
              <a:gd fmla="val 101062" name="adj2"/>
            </a:avLst>
          </a:prstGeom>
          <a:noFill/>
          <a:ln cap="flat" cmpd="sng" w="9525">
            <a:solidFill>
              <a:srgbClr val="000000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/>
        </p:nvSpPr>
        <p:spPr>
          <a:xfrm>
            <a:off x="1841100" y="4082250"/>
            <a:ext cx="5461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Where does your network fall in this spectrum?</a:t>
            </a:r>
            <a:endParaRPr b="1" sz="17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Small-world Networks in R </a:t>
            </a:r>
            <a:endParaRPr/>
          </a:p>
        </p:txBody>
      </p:sp>
      <p:sp>
        <p:nvSpPr>
          <p:cNvPr id="274" name="Google Shape;274;p34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hist(cl.rg,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main = 'Histogram of Clustering Coefficient',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xlab = 'Clustering Coefficient')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par(xpd = FALSE)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abline(v = giantGraph %&gt;% transitivity(., type = 'average'), col = 'red', lty = 2)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00" y="2720375"/>
            <a:ext cx="4757501" cy="23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4"/>
          <p:cNvSpPr txBox="1"/>
          <p:nvPr/>
        </p:nvSpPr>
        <p:spPr>
          <a:xfrm>
            <a:off x="2539925" y="2700425"/>
            <a:ext cx="31482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This line indicates the global clustering coefficient value of my network</a:t>
            </a:r>
            <a:endParaRPr>
              <a:solidFill>
                <a:srgbClr val="FF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77" name="Google Shape;277;p34"/>
          <p:cNvCxnSpPr>
            <a:stCxn id="276" idx="3"/>
          </p:cNvCxnSpPr>
          <p:nvPr/>
        </p:nvCxnSpPr>
        <p:spPr>
          <a:xfrm>
            <a:off x="5688125" y="2926775"/>
            <a:ext cx="700500" cy="36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Small-world Networks in R 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t.test(cl.rg, mu=giantGraph %&gt;% transitivity(., type = 'average'),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alternative = 'greater') ##pick either 'less' or 'greater' based on your results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t.test(cl.rg, mu=giantGraph %&gt;% transitivity(., type = 'average'),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alternative = 'less') ##pick either 'less' or 'greater' based on your results</a:t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6500" y="2720375"/>
            <a:ext cx="4757501" cy="235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5"/>
          <p:cNvPicPr preferRelativeResize="0"/>
          <p:nvPr/>
        </p:nvPicPr>
        <p:blipFill rotWithShape="1">
          <a:blip r:embed="rId4">
            <a:alphaModFix/>
          </a:blip>
          <a:srcRect b="35286" l="423" r="85066" t="50000"/>
          <a:stretch/>
        </p:blipFill>
        <p:spPr>
          <a:xfrm>
            <a:off x="438650" y="1277075"/>
            <a:ext cx="2557872" cy="8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 rotWithShape="1">
          <a:blip r:embed="rId5">
            <a:alphaModFix/>
          </a:blip>
          <a:srcRect b="33529" l="440" r="86115" t="51167"/>
          <a:stretch/>
        </p:blipFill>
        <p:spPr>
          <a:xfrm>
            <a:off x="438650" y="2571750"/>
            <a:ext cx="2476527" cy="9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3360600" y="1110200"/>
            <a:ext cx="33678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Is the global clustering coefficient of random networks greater than my network’s?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If p &lt; 0.05, yes. If p &gt; 0.05, no.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8" name="Google Shape;288;p35"/>
          <p:cNvSpPr/>
          <p:nvPr/>
        </p:nvSpPr>
        <p:spPr>
          <a:xfrm>
            <a:off x="1337175" y="1492825"/>
            <a:ext cx="742800" cy="10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9" name="Google Shape;289;p35"/>
          <p:cNvCxnSpPr>
            <a:stCxn id="288" idx="3"/>
            <a:endCxn id="287" idx="1"/>
          </p:cNvCxnSpPr>
          <p:nvPr/>
        </p:nvCxnSpPr>
        <p:spPr>
          <a:xfrm flipH="1" rot="10800000">
            <a:off x="2079975" y="1446325"/>
            <a:ext cx="1280700" cy="996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pic>
        <p:nvPicPr>
          <p:cNvPr id="290" name="Google Shape;29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8400" y="1375575"/>
            <a:ext cx="570950" cy="5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666000" y="3685952"/>
            <a:ext cx="33678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Q: Is the global clustering coefficient of random networks less than my network’s?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A: If p &lt; 0.05, yes. If p &gt; 0.05, no.</a:t>
            </a:r>
            <a:endParaRPr b="1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35"/>
          <p:cNvSpPr/>
          <p:nvPr/>
        </p:nvSpPr>
        <p:spPr>
          <a:xfrm>
            <a:off x="1337175" y="2848044"/>
            <a:ext cx="742800" cy="10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3" name="Google Shape;293;p35"/>
          <p:cNvCxnSpPr>
            <a:stCxn id="292" idx="3"/>
            <a:endCxn id="291" idx="1"/>
          </p:cNvCxnSpPr>
          <p:nvPr/>
        </p:nvCxnSpPr>
        <p:spPr>
          <a:xfrm flipH="1">
            <a:off x="666075" y="2901144"/>
            <a:ext cx="1413900" cy="1248000"/>
          </a:xfrm>
          <a:prstGeom prst="curvedConnector5">
            <a:avLst>
              <a:gd fmla="val -16842" name="adj1"/>
              <a:gd fmla="val 33570" name="adj2"/>
              <a:gd fmla="val 116847" name="adj3"/>
            </a:avLst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0" y="1128026"/>
            <a:ext cx="9144000" cy="3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Local Network Properties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Global Network Properties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800"/>
              <a:buChar char="•"/>
            </a:pPr>
            <a:r>
              <a:rPr lang="en"/>
              <a:t>Q&amp;A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Q &amp; A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4127000" y="1030125"/>
            <a:ext cx="43527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load('Lab1_Descriptive.RData')</a:t>
            </a:r>
            <a:endParaRPr sz="24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Dataset from Lab 1</a:t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4214968" y="2434985"/>
            <a:ext cx="543900" cy="32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vs.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37" y="1167143"/>
            <a:ext cx="1105977" cy="1009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212" y="1650264"/>
            <a:ext cx="1105978" cy="110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7305" y="3187367"/>
            <a:ext cx="2228741" cy="51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37" y="3830637"/>
            <a:ext cx="2571157" cy="51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074" y="2244987"/>
            <a:ext cx="1812961" cy="120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 rotWithShape="1">
          <a:blip r:embed="rId8">
            <a:alphaModFix/>
          </a:blip>
          <a:srcRect b="0" l="70455" r="0" t="0"/>
          <a:stretch/>
        </p:blipFill>
        <p:spPr>
          <a:xfrm>
            <a:off x="5043042" y="1561209"/>
            <a:ext cx="2316432" cy="244522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397272" y="1030125"/>
            <a:ext cx="3317400" cy="348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5206403" y="1854676"/>
            <a:ext cx="1995900" cy="181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/>
              <a:t>Local &amp; Global Network Properties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244350" y="1097950"/>
            <a:ext cx="8533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Char char="•"/>
            </a:pPr>
            <a:r>
              <a:rPr lang="en" sz="2600">
                <a:solidFill>
                  <a:srgbClr val="000000"/>
                </a:solidFill>
              </a:rPr>
              <a:t>Local properties let us examine the positions that individuals hold within a network</a:t>
            </a:r>
            <a:endParaRPr sz="2600">
              <a:solidFill>
                <a:srgbClr val="000000"/>
              </a:solidFill>
            </a:endParaRPr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600"/>
              <a:buChar char="•"/>
            </a:pPr>
            <a:r>
              <a:rPr lang="en" sz="2600"/>
              <a:t>Global properties provide a language for describing networks as a whole and making comparisons between networks</a:t>
            </a:r>
            <a:endParaRPr sz="2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III: Local Network Properties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52925" y="1026725"/>
            <a:ext cx="73101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arenR"/>
            </a:pPr>
            <a:r>
              <a:rPr lang="en" sz="2600"/>
              <a:t>D</a:t>
            </a:r>
            <a:r>
              <a:rPr lang="en" sz="2600">
                <a:solidFill>
                  <a:schemeClr val="dk1"/>
                </a:solidFill>
              </a:rPr>
              <a:t>egree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arenR"/>
            </a:pPr>
            <a:r>
              <a:rPr lang="en" sz="2600"/>
              <a:t>B</a:t>
            </a:r>
            <a:r>
              <a:rPr lang="en" sz="2600">
                <a:solidFill>
                  <a:schemeClr val="dk1"/>
                </a:solidFill>
              </a:rPr>
              <a:t>etweenness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arenR"/>
            </a:pPr>
            <a:r>
              <a:rPr lang="en" sz="2600"/>
              <a:t>C</a:t>
            </a:r>
            <a:r>
              <a:rPr lang="en" sz="2600">
                <a:solidFill>
                  <a:schemeClr val="dk1"/>
                </a:solidFill>
              </a:rPr>
              <a:t>loseness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AutoNum type="alphaLcParenR"/>
            </a:pPr>
            <a:r>
              <a:rPr lang="en" sz="2600"/>
              <a:t>E</a:t>
            </a:r>
            <a:r>
              <a:rPr lang="en" sz="2600">
                <a:solidFill>
                  <a:schemeClr val="dk1"/>
                </a:solidFill>
              </a:rPr>
              <a:t>igenvector</a:t>
            </a:r>
            <a:endParaRPr sz="2600"/>
          </a:p>
          <a:p>
            <a:pPr indent="-393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600"/>
              <a:buAutoNum type="alphaLcParenR"/>
            </a:pPr>
            <a:r>
              <a:rPr lang="en" sz="2600">
                <a:solidFill>
                  <a:schemeClr val="dk1"/>
                </a:solidFill>
              </a:rPr>
              <a:t>Burt’s network constraint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III: Local Network Properties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0" y="1143400"/>
            <a:ext cx="91440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Describe</a:t>
            </a:r>
            <a:r>
              <a:rPr lang="en"/>
              <a:t> </a:t>
            </a:r>
            <a:r>
              <a:rPr b="1" lang="en" u="sng">
                <a:latin typeface="Helvetica Neue"/>
                <a:ea typeface="Helvetica Neue"/>
                <a:cs typeface="Helvetica Neue"/>
                <a:sym typeface="Helvetica Neue"/>
              </a:rPr>
              <a:t>each centrality measure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i="1" lang="en"/>
              <a:t>(i.e., what does it mean to have a high degree centrality? A high network </a:t>
            </a:r>
            <a:r>
              <a:rPr i="1" lang="en"/>
              <a:t>constraint</a:t>
            </a:r>
            <a:r>
              <a:rPr i="1" lang="en"/>
              <a:t> score?)</a:t>
            </a:r>
            <a:endParaRPr i="1"/>
          </a:p>
          <a:p>
            <a:pPr indent="-40640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Why did we exclude hub and authority centralities from our analysis?</a:t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III: Local Network Properties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0" y="992600"/>
            <a:ext cx="91440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Provide a table ranking the top 5 nodes for </a:t>
            </a:r>
            <a:r>
              <a:rPr b="1" lang="en" u="sng">
                <a:latin typeface="Helvetica Neue"/>
                <a:ea typeface="Helvetica Neue"/>
                <a:cs typeface="Helvetica Neue"/>
                <a:sym typeface="Helvetica Neue"/>
              </a:rPr>
              <a:t>each centrality measure</a:t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65050" l="0" r="72627" t="5021"/>
          <a:stretch/>
        </p:blipFill>
        <p:spPr>
          <a:xfrm>
            <a:off x="3930450" y="1778200"/>
            <a:ext cx="4665627" cy="16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/>
          <p:nvPr/>
        </p:nvSpPr>
        <p:spPr>
          <a:xfrm>
            <a:off x="3997350" y="2301575"/>
            <a:ext cx="4612800" cy="841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8950" y="2301575"/>
            <a:ext cx="721500" cy="72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0" y="3607080"/>
            <a:ext cx="91440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Caveat: Burt’s network constraint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IV: Global Network Properties 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0" y="9926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k-core?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community detection?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a modularity score?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the power-law test?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What is a small-world network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0" y="300805"/>
            <a:ext cx="9144000" cy="6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k-Core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0" y="764006"/>
            <a:ext cx="9144000" cy="4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A connected subgraph</a:t>
            </a:r>
            <a:r>
              <a:rPr lang="en"/>
              <a:t> which has minimum degree greater than or equal to k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0" t="10690"/>
          <a:stretch/>
        </p:blipFill>
        <p:spPr>
          <a:xfrm>
            <a:off x="2005075" y="1805175"/>
            <a:ext cx="5133851" cy="28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/>
          <p:nvPr/>
        </p:nvSpPr>
        <p:spPr>
          <a:xfrm>
            <a:off x="2875400" y="2990150"/>
            <a:ext cx="223200" cy="223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/>
          <p:nvPr/>
        </p:nvSpPr>
        <p:spPr>
          <a:xfrm>
            <a:off x="3272000" y="3089325"/>
            <a:ext cx="309900" cy="3594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